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7"/>
  </p:notesMasterIdLst>
  <p:sldIdLst>
    <p:sldId id="256" r:id="rId2"/>
    <p:sldId id="258" r:id="rId3"/>
    <p:sldId id="259" r:id="rId4"/>
    <p:sldId id="262" r:id="rId5"/>
    <p:sldId id="260" r:id="rId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14" autoAdjust="0"/>
  </p:normalViewPr>
  <p:slideViewPr>
    <p:cSldViewPr>
      <p:cViewPr varScale="1">
        <p:scale>
          <a:sx n="141" d="100"/>
          <a:sy n="141" d="100"/>
        </p:scale>
        <p:origin x="-822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13244-D271-4F7B-8977-C234424F6AA4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2CCCD-136F-4428-A720-742B3E008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772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i="1" dirty="0" smtClean="0"/>
              <a:t>Молекулярно-</a:t>
            </a:r>
            <a:r>
              <a:rPr lang="ru-RU" b="1" i="1" dirty="0" err="1" smtClean="0"/>
              <a:t>генетич</a:t>
            </a:r>
            <a:r>
              <a:rPr lang="en-US" b="1" i="1" dirty="0" smtClean="0"/>
              <a:t>.</a:t>
            </a:r>
            <a:r>
              <a:rPr lang="ru-RU" b="1" i="1" dirty="0" smtClean="0"/>
              <a:t> диагностика подтвердила 3 копии этого района</a:t>
            </a:r>
          </a:p>
          <a:p>
            <a:endParaRPr lang="ru-RU" dirty="0" smtClean="0"/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две дупликации Xq28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(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фланкирующие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LOH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регион)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131,033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п.н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(153200020_153331053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п.н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и 235,496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п.н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(155001216_155236712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п.н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.).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составе дуплицированного локуса 153200020-153331053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п.н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дуплицированы гены: PNMA6F, PWWP4.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составе дуплицированного локуса 155001216_155236712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п.н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дуплицированы гены: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FUNDC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MTCP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BRCC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VBP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потеря </a:t>
            </a:r>
            <a:r>
              <a:rPr lang="ru-RU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гетерозиготности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LOH)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</a:t>
            </a:r>
            <a:r>
              <a:rPr lang="ru-RU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трипликация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одного  того же </a:t>
            </a:r>
            <a:r>
              <a:rPr lang="ru-RU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аллеля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Xq28</a:t>
            </a:r>
            <a:r>
              <a:rPr lang="ru-R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(153200020_155236712)x3. В составе локуса гены: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MECP2,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OPN1LW, TEX28P2, OPN1MW, TEX28P1, OPN1MW2, TEX28, TKTL1, FLNA, EMD, RPL10, SNORA70, DNASE1L1, TAZ, ATP6AP1, GDI1, FAM50A, PLXNA3, LAGE3, UBL4A, SLC10A3, RN7SL697P, RN7SL742P, FAM3A, G6PD, IKBKG, ATF4P2, CTAG1A, CTAG1B, ATF4P1, IKBKGP1, CTAG2, OR3B1P, GAB3, DKC1, SNORA36A, SNORA56, MPP1, HMGN1P37, SMIM9, F8, H2AFB1, F8A1, MIR1184-1, EEF1A1P31, FUNDC2, CMC4, MTCP1, BRCC3, VBP1, RAB39B, CLIC2, H2AFB2, F8A2, MIR1184-2, MIR1184-3, F8A3, MIR1184-2, MIR1184-3, H2AFB3, TMLHE-AS1, TMLHE, SPRY3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Основываясь</a:t>
            </a:r>
            <a:r>
              <a:rPr lang="ru-RU" b="1" baseline="0" dirty="0" smtClean="0"/>
              <a:t> на результаты ХМА мы предполагаем 2 возможных варианта локализации </a:t>
            </a:r>
            <a:r>
              <a:rPr lang="en-US" b="1" baseline="0" dirty="0" smtClean="0"/>
              <a:t>CNV</a:t>
            </a:r>
            <a:r>
              <a:rPr lang="ru-RU" b="1" baseline="0" dirty="0" smtClean="0"/>
              <a:t> –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1) 3 копии последовательно на одной </a:t>
            </a:r>
            <a:r>
              <a:rPr lang="en-US" baseline="0" dirty="0" smtClean="0"/>
              <a:t>X</a:t>
            </a:r>
            <a:r>
              <a:rPr lang="ru-RU" baseline="0" dirty="0" smtClean="0"/>
              <a:t> хромосоме и </a:t>
            </a:r>
            <a:r>
              <a:rPr lang="ru-RU" baseline="0" dirty="0" err="1" smtClean="0"/>
              <a:t>делеция</a:t>
            </a:r>
            <a:r>
              <a:rPr lang="ru-RU" baseline="0" dirty="0" smtClean="0"/>
              <a:t> этого региона на второй </a:t>
            </a:r>
            <a:r>
              <a:rPr lang="en-US" baseline="0" dirty="0" smtClean="0"/>
              <a:t>X</a:t>
            </a:r>
            <a:r>
              <a:rPr lang="ru-RU" baseline="0" dirty="0" smtClean="0"/>
              <a:t> хромосоме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2)</a:t>
            </a:r>
            <a:r>
              <a:rPr lang="en-US" baseline="0" smtClean="0"/>
              <a:t> </a:t>
            </a:r>
            <a:r>
              <a:rPr lang="ru-RU" baseline="0" smtClean="0"/>
              <a:t>2 </a:t>
            </a:r>
            <a:r>
              <a:rPr lang="ru-RU" baseline="0" dirty="0" smtClean="0"/>
              <a:t>копии на 1 </a:t>
            </a:r>
            <a:r>
              <a:rPr lang="en-US" baseline="0" dirty="0" smtClean="0"/>
              <a:t>X</a:t>
            </a:r>
            <a:r>
              <a:rPr lang="ru-RU" baseline="0" dirty="0" smtClean="0"/>
              <a:t> хромосоме и 1 копия на второй </a:t>
            </a:r>
            <a:r>
              <a:rPr lang="en-US" baseline="0" dirty="0" smtClean="0"/>
              <a:t>X</a:t>
            </a:r>
            <a:r>
              <a:rPr lang="ru-RU" baseline="0" dirty="0" smtClean="0"/>
              <a:t> хромосоме</a:t>
            </a:r>
            <a:endParaRPr lang="ru-RU" dirty="0" smtClean="0"/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2CCCD-136F-4428-A720-742B3E0087D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399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3733343@tut.by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355726"/>
            <a:ext cx="7772400" cy="2664296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Голубева С.В.,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Требка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.Г</a:t>
            </a:r>
          </a:p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ГУ «Республиканский научно-практический центр </a:t>
            </a:r>
            <a:endParaRPr lang="en-US" sz="1400" b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«Мать и дитя»</a:t>
            </a:r>
          </a:p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Беларусь,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г.Минск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ул.Орловская,66, 220053</a:t>
            </a:r>
            <a:endParaRPr lang="en-US" sz="1400" b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400" b="1" dirty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400" b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Email 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3733343@tut.by</a:t>
            </a:r>
            <a:endParaRPr lang="ru-RU" sz="1400" b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Источник финансирования: средства республиканского бюджета</a:t>
            </a:r>
          </a:p>
          <a:p>
            <a:pPr algn="ctr"/>
            <a:endParaRPr lang="ru-RU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195487"/>
            <a:ext cx="7772400" cy="2520279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Новый взгляд на знакомые синдромы: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Ангельман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Ретт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-подобный фенотип, интерпретация результатов генетического тестирования</a:t>
            </a:r>
            <a:r>
              <a:rPr lang="ru-RU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28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2981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15565"/>
            <a:ext cx="8229600" cy="381642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9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Клиническая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гетерогенность, общие и (или) перекрестные клинические признаки разных синдромов в фенотипе одного пациента  </a:t>
            </a:r>
            <a:r>
              <a:rPr lang="ru-RU" sz="29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значительно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затрудняют клиническую диагностику и выбор адресного генетического тестирования. </a:t>
            </a:r>
          </a:p>
          <a:p>
            <a:pPr algn="just"/>
            <a:r>
              <a:rPr lang="ru-RU" sz="29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римерами </a:t>
            </a:r>
            <a:r>
              <a:rPr lang="ru-RU" sz="29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сложной дифференциальной диагностики является установление генетических механизмов развития </a:t>
            </a:r>
            <a:r>
              <a:rPr lang="ru-RU" sz="29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Ангельман</a:t>
            </a:r>
            <a:r>
              <a:rPr lang="ru-RU" sz="29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и </a:t>
            </a:r>
            <a:r>
              <a:rPr lang="ru-RU" sz="29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Ретт</a:t>
            </a:r>
            <a:r>
              <a:rPr lang="ru-RU" sz="29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-подобных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фенотипов.</a:t>
            </a:r>
          </a:p>
          <a:p>
            <a:pPr algn="just"/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Современные </a:t>
            </a:r>
            <a:r>
              <a:rPr lang="ru-RU" sz="29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технологии генетического тестирования открывают новые возможности в понимании причин и механизмов формирования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9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перекрестных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фенотипов</a:t>
            </a:r>
            <a:r>
              <a:rPr lang="ru-RU" sz="29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23479"/>
            <a:ext cx="8229600" cy="50405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Актуальность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22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23678"/>
            <a:ext cx="8229600" cy="2962424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Материалы и методы</a:t>
            </a: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Стандартное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кариотипирование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GTG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), тандемная масс-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спекрометрия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ПДРФ (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экзон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7 гена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SMN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1),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MLPA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245-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MicrodeletionSyndromes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1,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15-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MECP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2), ХМА (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IlluminaCytoSNP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-850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Kv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1.1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57368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Цель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исследования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Представить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случай генотип-фенотип ассоциаций у пациентки с сочетанием фенотипических признаков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синдрома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Ангельмана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синдрома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Ретта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20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sz="2000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13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10997"/>
            <a:ext cx="4762872" cy="3394472"/>
          </a:xfrm>
        </p:spPr>
        <p:txBody>
          <a:bodyPr/>
          <a:lstStyle/>
          <a:p>
            <a:pPr marL="109728" indent="0">
              <a:buNone/>
            </a:pP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496" y="123478"/>
            <a:ext cx="8928992" cy="511412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Хромосомный </a:t>
            </a:r>
            <a:r>
              <a:rPr lang="ru-RU" sz="1400" dirty="0" err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микроматричный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анализ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 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копии одного </a:t>
            </a:r>
            <a:r>
              <a:rPr lang="ru-RU" sz="1400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аллеля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Illumina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CytoSNP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-850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 v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1.1,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GRCh37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1,67Mb 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Xq28</a:t>
            </a:r>
            <a:r>
              <a:rPr lang="ru-RU" sz="14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14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5496" y="634890"/>
            <a:ext cx="6264867" cy="3384377"/>
            <a:chOff x="297362" y="1034221"/>
            <a:chExt cx="10104291" cy="5400600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297362" y="1034221"/>
              <a:ext cx="6537405" cy="5400600"/>
              <a:chOff x="2195736" y="726530"/>
              <a:chExt cx="6537405" cy="5400600"/>
            </a:xfrm>
          </p:grpSpPr>
          <p:grpSp>
            <p:nvGrpSpPr>
              <p:cNvPr id="9" name="Группа 8"/>
              <p:cNvGrpSpPr/>
              <p:nvPr/>
            </p:nvGrpSpPr>
            <p:grpSpPr>
              <a:xfrm>
                <a:off x="2195736" y="726530"/>
                <a:ext cx="6537405" cy="5400600"/>
                <a:chOff x="1259632" y="692696"/>
                <a:chExt cx="6537405" cy="5400600"/>
              </a:xfrm>
            </p:grpSpPr>
            <p:pic>
              <p:nvPicPr>
                <p:cNvPr id="12" name="Рисунок 11"/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259632" y="692696"/>
                  <a:ext cx="5328592" cy="5400600"/>
                </a:xfrm>
                <a:prstGeom prst="rect">
                  <a:avLst/>
                </a:prstGeom>
              </p:spPr>
            </p:pic>
            <p:sp>
              <p:nvSpPr>
                <p:cNvPr id="13" name="TextBox 12"/>
                <p:cNvSpPr txBox="1"/>
                <p:nvPr/>
              </p:nvSpPr>
              <p:spPr>
                <a:xfrm>
                  <a:off x="3220690" y="2461539"/>
                  <a:ext cx="1849081" cy="40518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sz="1050" b="1" dirty="0" smtClean="0"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153</a:t>
                  </a:r>
                  <a:r>
                    <a:rPr lang="en-US" sz="1050" b="1" dirty="0" smtClean="0"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,200,020</a:t>
                  </a:r>
                  <a:endParaRPr lang="ru-RU" sz="1050" b="1" dirty="0"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3223896" y="4710844"/>
                  <a:ext cx="1849081" cy="40518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sz="1050" b="1" dirty="0" smtClean="0"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15</a:t>
                  </a:r>
                  <a:r>
                    <a:rPr lang="en-US" sz="1050" b="1" dirty="0" smtClean="0"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5,236,712</a:t>
                  </a:r>
                  <a:endParaRPr lang="ru-RU" sz="1050" b="1" dirty="0"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2011777" y="3580173"/>
                  <a:ext cx="1070874" cy="3929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 smtClean="0"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2,03Mb</a:t>
                  </a:r>
                  <a:endParaRPr lang="ru-RU" sz="1000" dirty="0"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</p:txBody>
            </p:sp>
            <p:sp>
              <p:nvSpPr>
                <p:cNvPr id="16" name="Левая фигурная скобка 15"/>
                <p:cNvSpPr/>
                <p:nvPr/>
              </p:nvSpPr>
              <p:spPr>
                <a:xfrm>
                  <a:off x="2912371" y="2588496"/>
                  <a:ext cx="155448" cy="2249306"/>
                </a:xfrm>
                <a:prstGeom prst="lef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</p:txBody>
            </p:sp>
            <p:cxnSp>
              <p:nvCxnSpPr>
                <p:cNvPr id="17" name="Прямая соединительная линия 16"/>
                <p:cNvCxnSpPr/>
                <p:nvPr/>
              </p:nvCxnSpPr>
              <p:spPr>
                <a:xfrm flipH="1">
                  <a:off x="6079618" y="2797899"/>
                  <a:ext cx="1279302" cy="0"/>
                </a:xfrm>
                <a:prstGeom prst="line">
                  <a:avLst/>
                </a:prstGeom>
                <a:ln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flipH="1">
                  <a:off x="6079618" y="4596794"/>
                  <a:ext cx="1279302" cy="0"/>
                </a:xfrm>
                <a:prstGeom prst="line">
                  <a:avLst/>
                </a:prstGeom>
                <a:ln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Прямоугольник 18"/>
                <p:cNvSpPr/>
                <p:nvPr/>
              </p:nvSpPr>
              <p:spPr>
                <a:xfrm>
                  <a:off x="6503817" y="3644703"/>
                  <a:ext cx="1293220" cy="49113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100" dirty="0" smtClean="0"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1,67Mb</a:t>
                  </a:r>
                  <a:r>
                    <a:rPr lang="en-US" sz="1400" dirty="0" smtClean="0"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 </a:t>
                  </a:r>
                  <a:endParaRPr lang="ru-RU" sz="1400" dirty="0"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</p:txBody>
            </p:sp>
          </p:grpSp>
          <p:sp>
            <p:nvSpPr>
              <p:cNvPr id="10" name="TextBox 9"/>
              <p:cNvSpPr txBox="1"/>
              <p:nvPr/>
            </p:nvSpPr>
            <p:spPr>
              <a:xfrm>
                <a:off x="3077073" y="3237598"/>
                <a:ext cx="895067" cy="392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solidFill>
                      <a:schemeClr val="accent2">
                        <a:lumMod val="75000"/>
                      </a:schemeClr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Xq28</a:t>
                </a:r>
                <a:endParaRPr lang="ru-RU" sz="1000" b="1" dirty="0">
                  <a:solidFill>
                    <a:schemeClr val="accent2">
                      <a:lumMod val="7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7406277" y="3100653"/>
                <a:ext cx="1246683" cy="6384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b="1" dirty="0" smtClean="0">
                    <a:solidFill>
                      <a:srgbClr val="FF0000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LOH</a:t>
                </a:r>
              </a:p>
              <a:p>
                <a:pPr algn="ctr"/>
                <a:r>
                  <a:rPr lang="ru-RU" sz="1000" b="1" dirty="0" smtClean="0">
                    <a:solidFill>
                      <a:srgbClr val="FF0000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3 копии</a:t>
                </a:r>
                <a:endParaRPr lang="ru-RU" sz="1000" b="1" dirty="0">
                  <a:solidFill>
                    <a:srgbClr val="FF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</p:grpSp>
        <p:sp>
          <p:nvSpPr>
            <p:cNvPr id="6" name="Прямоугольник 5"/>
            <p:cNvSpPr/>
            <p:nvPr/>
          </p:nvSpPr>
          <p:spPr>
            <a:xfrm>
              <a:off x="7006460" y="3734520"/>
              <a:ext cx="2599498" cy="5402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00" b="1" dirty="0" smtClean="0">
                  <a:solidFill>
                    <a:schemeClr val="bg2">
                      <a:lumMod val="50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63 HGNC </a:t>
              </a:r>
              <a:r>
                <a:rPr lang="ru-RU" sz="800" b="1" dirty="0" smtClean="0">
                  <a:solidFill>
                    <a:schemeClr val="bg2">
                      <a:lumMod val="50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генов</a:t>
              </a:r>
              <a:r>
                <a:rPr lang="en-US" sz="800" b="1" dirty="0" smtClean="0">
                  <a:solidFill>
                    <a:schemeClr val="bg2">
                      <a:lumMod val="50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ru-RU" sz="800" b="1" dirty="0" smtClean="0">
                  <a:solidFill>
                    <a:schemeClr val="bg2">
                      <a:lumMod val="50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(MECP2)</a:t>
              </a:r>
              <a:endParaRPr lang="ru-RU" sz="800" b="1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r>
                <a:rPr lang="en-US" sz="800" b="1" dirty="0" smtClean="0">
                  <a:solidFill>
                    <a:schemeClr val="bg2">
                      <a:lumMod val="50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45 </a:t>
              </a:r>
              <a:r>
                <a:rPr lang="en-US" sz="800" b="1" dirty="0">
                  <a:solidFill>
                    <a:schemeClr val="bg2">
                      <a:lumMod val="50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OMIM </a:t>
              </a:r>
              <a:r>
                <a:rPr lang="ru-RU" sz="800" b="1" dirty="0" smtClean="0">
                  <a:solidFill>
                    <a:schemeClr val="bg2">
                      <a:lumMod val="50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генов</a:t>
              </a:r>
              <a:endParaRPr lang="ru-RU" sz="800" b="1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523577" y="5157760"/>
              <a:ext cx="4878076" cy="9331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00" b="1" dirty="0">
                  <a:solidFill>
                    <a:schemeClr val="bg2">
                      <a:lumMod val="2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ANGELMAN SYNDROME; AS (105830), </a:t>
              </a:r>
              <a:endParaRPr lang="ru-RU" sz="800" b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r>
                <a:rPr lang="en-US" sz="800" b="1" dirty="0" smtClean="0">
                  <a:solidFill>
                    <a:schemeClr val="bg2">
                      <a:lumMod val="2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AUTISM</a:t>
              </a:r>
              <a:r>
                <a:rPr lang="en-US" sz="800" b="1" dirty="0">
                  <a:solidFill>
                    <a:schemeClr val="bg2">
                      <a:lumMod val="2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, SUSCEPTIBILITY TO, </a:t>
              </a:r>
              <a:r>
                <a:rPr lang="en-US" sz="800" b="1" dirty="0" smtClean="0">
                  <a:solidFill>
                    <a:schemeClr val="bg2">
                      <a:lumMod val="2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X-LINKED 3(300496</a:t>
              </a:r>
              <a:r>
                <a:rPr lang="en-US" sz="800" b="1" dirty="0">
                  <a:solidFill>
                    <a:schemeClr val="bg2">
                      <a:lumMod val="2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), </a:t>
              </a:r>
              <a:endParaRPr lang="ru-RU" sz="800" b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r>
                <a:rPr lang="en-US" sz="800" b="1" dirty="0" smtClean="0">
                  <a:solidFill>
                    <a:schemeClr val="bg2">
                      <a:lumMod val="2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RETT </a:t>
              </a:r>
              <a:r>
                <a:rPr lang="en-US" sz="800" b="1" dirty="0">
                  <a:solidFill>
                    <a:schemeClr val="bg2">
                      <a:lumMod val="2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SYNDROME; RTT (312750)</a:t>
              </a:r>
              <a:endParaRPr lang="ru-RU" sz="800" dirty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7750305" y="4437112"/>
              <a:ext cx="0" cy="61525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>
            <a:off x="5618826" y="1213494"/>
            <a:ext cx="3091177" cy="2359424"/>
            <a:chOff x="2206240" y="779075"/>
            <a:chExt cx="4524748" cy="3370005"/>
          </a:xfrm>
        </p:grpSpPr>
        <p:sp>
          <p:nvSpPr>
            <p:cNvPr id="21" name="Прямоугольник 20"/>
            <p:cNvSpPr/>
            <p:nvPr/>
          </p:nvSpPr>
          <p:spPr>
            <a:xfrm flipH="1">
              <a:off x="2699792" y="1268760"/>
              <a:ext cx="216024" cy="24482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 flipH="1">
              <a:off x="3203848" y="1268760"/>
              <a:ext cx="216024" cy="288032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 flipH="1">
              <a:off x="5436094" y="1277562"/>
              <a:ext cx="221967" cy="2727502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 flipH="1">
              <a:off x="4932040" y="1268760"/>
              <a:ext cx="214878" cy="25922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5" name="Блок-схема: альтернативный процесс 24"/>
            <p:cNvSpPr/>
            <p:nvPr/>
          </p:nvSpPr>
          <p:spPr>
            <a:xfrm>
              <a:off x="2689158" y="2177072"/>
              <a:ext cx="226658" cy="108012"/>
            </a:xfrm>
            <a:prstGeom prst="flowChartAlternateProcess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6" name="Блок-схема: альтернативный процесс 25"/>
            <p:cNvSpPr/>
            <p:nvPr/>
          </p:nvSpPr>
          <p:spPr>
            <a:xfrm>
              <a:off x="3193214" y="2177072"/>
              <a:ext cx="226658" cy="108012"/>
            </a:xfrm>
            <a:prstGeom prst="flowChartAlternateProcess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7" name="Блок-схема: альтернативный процесс 26"/>
            <p:cNvSpPr/>
            <p:nvPr/>
          </p:nvSpPr>
          <p:spPr>
            <a:xfrm>
              <a:off x="4932040" y="2177072"/>
              <a:ext cx="226658" cy="108012"/>
            </a:xfrm>
            <a:prstGeom prst="flowChartAlternateProcess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8" name="Блок-схема: альтернативный процесс 27"/>
            <p:cNvSpPr/>
            <p:nvPr/>
          </p:nvSpPr>
          <p:spPr>
            <a:xfrm>
              <a:off x="5425281" y="2183342"/>
              <a:ext cx="226658" cy="108012"/>
            </a:xfrm>
            <a:prstGeom prst="flowChartAlternateProcess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3192251" y="2956955"/>
              <a:ext cx="226658" cy="14401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3192251" y="2792894"/>
              <a:ext cx="226658" cy="14401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3192251" y="2635654"/>
              <a:ext cx="226658" cy="14401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2687050" y="2648878"/>
              <a:ext cx="226658" cy="14401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206240" y="2553773"/>
              <a:ext cx="551876" cy="3516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del</a:t>
              </a:r>
              <a:endParaRPr lang="ru-RU" sz="1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374690" y="2709687"/>
              <a:ext cx="1039931" cy="3516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3 </a:t>
              </a:r>
              <a:r>
                <a:rPr lang="ru-RU" sz="1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копии</a:t>
              </a:r>
              <a:endParaRPr lang="ru-RU" sz="1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49077" y="779075"/>
              <a:ext cx="502603" cy="5275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X</a:t>
              </a:r>
              <a:endParaRPr lang="ru-RU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092358" y="808100"/>
              <a:ext cx="502603" cy="5275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X</a:t>
              </a:r>
              <a:endParaRPr lang="ru-RU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782288" y="821850"/>
              <a:ext cx="502603" cy="5275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X</a:t>
              </a:r>
              <a:endParaRPr lang="ru-RU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298122" y="805522"/>
              <a:ext cx="502603" cy="5275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X</a:t>
              </a:r>
              <a:endParaRPr lang="ru-RU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5436094" y="2659438"/>
              <a:ext cx="226658" cy="14401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5431405" y="2832256"/>
              <a:ext cx="226658" cy="14401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4920260" y="2670711"/>
              <a:ext cx="226658" cy="14401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887368" y="2545043"/>
              <a:ext cx="1032892" cy="3516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1 </a:t>
              </a:r>
              <a:r>
                <a:rPr lang="ru-RU" sz="1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копия</a:t>
              </a:r>
              <a:endParaRPr lang="ru-RU" sz="1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691057" y="2659438"/>
              <a:ext cx="1039931" cy="3516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2 </a:t>
              </a:r>
              <a:r>
                <a:rPr lang="ru-RU" sz="1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копии</a:t>
              </a:r>
              <a:endParaRPr lang="ru-RU" sz="1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44" name="Прямоугольник 43"/>
          <p:cNvSpPr/>
          <p:nvPr/>
        </p:nvSpPr>
        <p:spPr>
          <a:xfrm>
            <a:off x="5618826" y="634890"/>
            <a:ext cx="26975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 варианта локализации 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CNV</a:t>
            </a:r>
            <a:endParaRPr lang="ru-RU" sz="1400" b="1" dirty="0">
              <a:solidFill>
                <a:schemeClr val="bg2">
                  <a:lumMod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45" name="Прямая со стрелкой 44"/>
          <p:cNvCxnSpPr>
            <a:stCxn id="44" idx="2"/>
          </p:cNvCxnSpPr>
          <p:nvPr/>
        </p:nvCxnSpPr>
        <p:spPr>
          <a:xfrm flipH="1">
            <a:off x="6568225" y="1158110"/>
            <a:ext cx="399396" cy="2585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6967620" y="1150682"/>
            <a:ext cx="376072" cy="2643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5436096" y="3511362"/>
            <a:ext cx="2095617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Факторы, влияющие на тяжесть фенотипических проявлений</a:t>
            </a:r>
            <a:r>
              <a:rPr lang="ru-RU" sz="105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800" b="1" dirty="0" err="1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Инактивация</a:t>
            </a:r>
            <a:r>
              <a:rPr lang="ru-RU" sz="800" b="1" dirty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800" b="1" dirty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ru-RU" sz="800" b="1" dirty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-хромосомы (случайная, экстремальная) – дозовый эффект от </a:t>
            </a:r>
            <a:r>
              <a:rPr lang="en-US" sz="800" b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del</a:t>
            </a:r>
            <a:r>
              <a:rPr lang="ru-RU" sz="800" b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или </a:t>
            </a:r>
            <a:r>
              <a:rPr lang="en-US" sz="800" b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dup/</a:t>
            </a:r>
            <a:r>
              <a:rPr lang="en-US" sz="800" b="1" dirty="0" err="1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trp</a:t>
            </a:r>
            <a:endParaRPr lang="ru-RU" sz="800" b="1" dirty="0">
              <a:solidFill>
                <a:schemeClr val="bg2">
                  <a:lumMod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800" b="1" dirty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Рецессивная мутация в </a:t>
            </a:r>
            <a:r>
              <a:rPr lang="en-US" sz="800" b="1" dirty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LOH</a:t>
            </a:r>
            <a:r>
              <a:rPr lang="ru-RU" sz="800" b="1" dirty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регионе</a:t>
            </a:r>
          </a:p>
          <a:p>
            <a:pPr marL="285750" indent="-285750">
              <a:buFont typeface="Wingdings" pitchFamily="2" charset="2"/>
              <a:buChar char="v"/>
            </a:pPr>
            <a:endParaRPr lang="ru-RU" sz="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7427566" y="4083918"/>
            <a:ext cx="1824954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dirty="0">
                <a:solidFill>
                  <a:srgbClr val="33CC3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Планирование диагностики: </a:t>
            </a:r>
            <a:r>
              <a:rPr lang="en-US" sz="800" b="1" dirty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*</a:t>
            </a:r>
            <a:r>
              <a:rPr lang="ru-RU" sz="800" b="1" dirty="0" err="1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исследованиеинактивации</a:t>
            </a:r>
            <a:r>
              <a:rPr lang="ru-RU" sz="800" b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800" b="1" dirty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ru-RU" sz="800" b="1" dirty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-хромосомы,</a:t>
            </a:r>
            <a:endParaRPr lang="ru-RU" sz="800" b="1" i="1" dirty="0">
              <a:solidFill>
                <a:schemeClr val="bg2">
                  <a:lumMod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800" b="1" i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*</a:t>
            </a:r>
            <a:r>
              <a:rPr lang="ru-RU" sz="800" b="1" i="1" dirty="0" err="1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секвенирование</a:t>
            </a:r>
            <a:r>
              <a:rPr lang="ru-RU" sz="800" b="1" i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800" b="1" i="1" dirty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LOH</a:t>
            </a:r>
            <a:r>
              <a:rPr lang="ru-RU" sz="800" b="1" i="1" dirty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региона </a:t>
            </a:r>
          </a:p>
        </p:txBody>
      </p:sp>
    </p:spTree>
    <p:extLst>
      <p:ext uri="{BB962C8B-B14F-4D97-AF65-F5344CB8AC3E}">
        <p14:creationId xmlns:p14="http://schemas.microsoft.com/office/powerpoint/2010/main" val="34800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95486"/>
            <a:ext cx="8229600" cy="4824536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endParaRPr lang="ru-RU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 пробанда перекрестные клинические признаки синдромов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Ангельмана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Ретта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Дифференциальная диагностика с с-ми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Прадера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-Вилли, спинальной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амиотрофией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болезнями обмена, хромосомными с-ми и др.</a:t>
            </a:r>
          </a:p>
          <a:p>
            <a:pPr algn="just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результатам ХМА установлена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dup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Xq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28 размером 2037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Kb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(153,200,020_155,236,712, 79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HGNC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53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OMIM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гены). В составе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dup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присутствует включающий критичный ген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MECP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LOH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район (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trp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(153,331,053_155,001,216), фланкированный двумя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dup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районами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Анализируя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полученные результаты ХМА,  сопоставляя их с фенотипом пациентки и данными литературы, можно предположить 2 синдрома: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Ретта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 счет гомозиготного (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LOH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носительства мутации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MECP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2, синдром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dup MECP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2, реализация которых обусловлена паттерном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инактивации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-хромосомы. С целью уточнения структуры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MECP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 необходимо проведение лабораторного генетического тестирования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Ангельман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-подобный фенотип пациентки может быть следствием участия MECP2 в регуляции экспрессии UBE3A и GABRB3 в постнатальном периоде за счет перекрывающихся путей нарушения регуляции генов в хромосоме 15q11-q13 при синдроме </a:t>
            </a: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Ангельмана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синдроме </a:t>
            </a: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Ретта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и аутизме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sz="2000" b="1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ru-RU" sz="2000" b="1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20553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Результаты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23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245</TotalTime>
  <Words>479</Words>
  <Application>Microsoft Office PowerPoint</Application>
  <PresentationFormat>Экран (16:9)</PresentationFormat>
  <Paragraphs>63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Новый взгляд на знакомые синдромы: Ангельман-Ретт-подобный фенотип, интерпретация результатов генетического тестирования </vt:lpstr>
      <vt:lpstr>Актуальность</vt:lpstr>
      <vt:lpstr>Цель исследования Представить случай генотип-фенотип ассоциаций у пациентки с сочетанием фенотипических признаков синдрома Ангельмана и синдрома Ретта </vt:lpstr>
      <vt:lpstr>  Хромосомный микроматричный анализ                           3 копии одного аллеля Illumina CytoSNP-850K v1.1, GRCh37                                             1,67Mb Xq28   </vt:lpstr>
      <vt:lpstr>Результаты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Николаева</cp:lastModifiedBy>
  <cp:revision>24</cp:revision>
  <dcterms:created xsi:type="dcterms:W3CDTF">2025-04-23T09:03:11Z</dcterms:created>
  <dcterms:modified xsi:type="dcterms:W3CDTF">2025-04-24T11:50:18Z</dcterms:modified>
</cp:coreProperties>
</file>